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3"/>
  </p:notesMasterIdLst>
  <p:sldIdLst>
    <p:sldId id="256" r:id="rId2"/>
    <p:sldId id="257" r:id="rId3"/>
    <p:sldId id="258" r:id="rId4"/>
    <p:sldId id="260" r:id="rId5"/>
    <p:sldId id="259" r:id="rId6"/>
    <p:sldId id="261" r:id="rId7"/>
    <p:sldId id="266"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0"/>
    <p:restoredTop sz="94796"/>
  </p:normalViewPr>
  <p:slideViewPr>
    <p:cSldViewPr snapToGrid="0" snapToObjects="1">
      <p:cViewPr varScale="1">
        <p:scale>
          <a:sx n="87" d="100"/>
          <a:sy n="87" d="100"/>
        </p:scale>
        <p:origin x="11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3220B-E1C7-44DB-B86E-E296997ABFFD}"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F3EE3E57-DADF-4B6D-A6F3-E05EFCA3F302}">
      <dgm:prSet/>
      <dgm:spPr/>
      <dgm:t>
        <a:bodyPr/>
        <a:lstStyle/>
        <a:p>
          <a:r>
            <a:rPr lang="en-US" dirty="0"/>
            <a:t>Introduction &amp; Question of the Month</a:t>
          </a:r>
        </a:p>
      </dgm:t>
    </dgm:pt>
    <dgm:pt modelId="{A26F6C94-523C-4FBF-80C8-79BF5E1D54C7}" type="parTrans" cxnId="{ABF5C456-48B1-4AFE-9495-704BE0712929}">
      <dgm:prSet/>
      <dgm:spPr/>
      <dgm:t>
        <a:bodyPr/>
        <a:lstStyle/>
        <a:p>
          <a:endParaRPr lang="en-US"/>
        </a:p>
      </dgm:t>
    </dgm:pt>
    <dgm:pt modelId="{63A631F7-A572-4D3E-B4EB-8A76C8D3CBCB}" type="sibTrans" cxnId="{ABF5C456-48B1-4AFE-9495-704BE0712929}">
      <dgm:prSet/>
      <dgm:spPr/>
      <dgm:t>
        <a:bodyPr/>
        <a:lstStyle/>
        <a:p>
          <a:endParaRPr lang="en-US"/>
        </a:p>
      </dgm:t>
    </dgm:pt>
    <dgm:pt modelId="{1A15D107-378D-4D62-9099-9D73936802CA}">
      <dgm:prSet/>
      <dgm:spPr/>
      <dgm:t>
        <a:bodyPr/>
        <a:lstStyle/>
        <a:p>
          <a:r>
            <a:rPr lang="en-US" dirty="0"/>
            <a:t>IMC Club February Video Discussion</a:t>
          </a:r>
        </a:p>
      </dgm:t>
    </dgm:pt>
    <dgm:pt modelId="{4221EDD9-F703-40EE-A4D5-E2C580B60075}" type="parTrans" cxnId="{A4881837-85B2-4406-A843-A549A8F34875}">
      <dgm:prSet/>
      <dgm:spPr/>
      <dgm:t>
        <a:bodyPr/>
        <a:lstStyle/>
        <a:p>
          <a:endParaRPr lang="en-US"/>
        </a:p>
      </dgm:t>
    </dgm:pt>
    <dgm:pt modelId="{C8C341A3-ABEE-4A51-BACD-89A13CB28053}" type="sibTrans" cxnId="{A4881837-85B2-4406-A843-A549A8F34875}">
      <dgm:prSet/>
      <dgm:spPr/>
      <dgm:t>
        <a:bodyPr/>
        <a:lstStyle/>
        <a:p>
          <a:endParaRPr lang="en-US"/>
        </a:p>
      </dgm:t>
    </dgm:pt>
    <dgm:pt modelId="{85EFA680-ABEB-4E0F-8113-06F9BF598CD5}">
      <dgm:prSet/>
      <dgm:spPr/>
      <dgm:t>
        <a:bodyPr/>
        <a:lstStyle/>
        <a:p>
          <a:r>
            <a:rPr lang="en-US" dirty="0"/>
            <a:t>Visual Approaches – Brief Discussion</a:t>
          </a:r>
        </a:p>
      </dgm:t>
    </dgm:pt>
    <dgm:pt modelId="{D5A0B872-C780-43F8-B3A1-C7396684C318}" type="parTrans" cxnId="{623649F2-23BF-4B82-8D06-203A03357ACD}">
      <dgm:prSet/>
      <dgm:spPr/>
      <dgm:t>
        <a:bodyPr/>
        <a:lstStyle/>
        <a:p>
          <a:endParaRPr lang="en-US"/>
        </a:p>
      </dgm:t>
    </dgm:pt>
    <dgm:pt modelId="{4A01B360-C08C-4B2D-A508-9BBBD91DBBC5}" type="sibTrans" cxnId="{623649F2-23BF-4B82-8D06-203A03357ACD}">
      <dgm:prSet/>
      <dgm:spPr/>
      <dgm:t>
        <a:bodyPr/>
        <a:lstStyle/>
        <a:p>
          <a:endParaRPr lang="en-US"/>
        </a:p>
      </dgm:t>
    </dgm:pt>
    <dgm:pt modelId="{7FEA0848-2C91-0443-A135-4A7908D8C703}" type="pres">
      <dgm:prSet presAssocID="{D933220B-E1C7-44DB-B86E-E296997ABFFD}" presName="linear" presStyleCnt="0">
        <dgm:presLayoutVars>
          <dgm:animLvl val="lvl"/>
          <dgm:resizeHandles val="exact"/>
        </dgm:presLayoutVars>
      </dgm:prSet>
      <dgm:spPr/>
    </dgm:pt>
    <dgm:pt modelId="{1B689113-5336-7A47-9DAC-720DF87A7ED5}" type="pres">
      <dgm:prSet presAssocID="{F3EE3E57-DADF-4B6D-A6F3-E05EFCA3F302}" presName="parentText" presStyleLbl="node1" presStyleIdx="0" presStyleCnt="3">
        <dgm:presLayoutVars>
          <dgm:chMax val="0"/>
          <dgm:bulletEnabled val="1"/>
        </dgm:presLayoutVars>
      </dgm:prSet>
      <dgm:spPr/>
    </dgm:pt>
    <dgm:pt modelId="{DD762A57-936E-054B-9ACF-DA0016CD8B34}" type="pres">
      <dgm:prSet presAssocID="{63A631F7-A572-4D3E-B4EB-8A76C8D3CBCB}" presName="spacer" presStyleCnt="0"/>
      <dgm:spPr/>
    </dgm:pt>
    <dgm:pt modelId="{846CD08A-EE8C-2C46-B189-7C8D47B99824}" type="pres">
      <dgm:prSet presAssocID="{1A15D107-378D-4D62-9099-9D73936802CA}" presName="parentText" presStyleLbl="node1" presStyleIdx="1" presStyleCnt="3">
        <dgm:presLayoutVars>
          <dgm:chMax val="0"/>
          <dgm:bulletEnabled val="1"/>
        </dgm:presLayoutVars>
      </dgm:prSet>
      <dgm:spPr/>
    </dgm:pt>
    <dgm:pt modelId="{8DF03886-C6A9-544C-A097-3275C0C2A59D}" type="pres">
      <dgm:prSet presAssocID="{C8C341A3-ABEE-4A51-BACD-89A13CB28053}" presName="spacer" presStyleCnt="0"/>
      <dgm:spPr/>
    </dgm:pt>
    <dgm:pt modelId="{71080E30-181B-D74F-A099-BD47BD8E17D5}" type="pres">
      <dgm:prSet presAssocID="{85EFA680-ABEB-4E0F-8113-06F9BF598CD5}" presName="parentText" presStyleLbl="node1" presStyleIdx="2" presStyleCnt="3">
        <dgm:presLayoutVars>
          <dgm:chMax val="0"/>
          <dgm:bulletEnabled val="1"/>
        </dgm:presLayoutVars>
      </dgm:prSet>
      <dgm:spPr/>
    </dgm:pt>
  </dgm:ptLst>
  <dgm:cxnLst>
    <dgm:cxn modelId="{3FD48500-849A-0345-9A82-FD6A14B02B4D}" type="presOf" srcId="{F3EE3E57-DADF-4B6D-A6F3-E05EFCA3F302}" destId="{1B689113-5336-7A47-9DAC-720DF87A7ED5}" srcOrd="0" destOrd="0" presId="urn:microsoft.com/office/officeart/2005/8/layout/vList2"/>
    <dgm:cxn modelId="{8D197E1D-B23D-F34C-913F-0BD3F188F8E6}" type="presOf" srcId="{85EFA680-ABEB-4E0F-8113-06F9BF598CD5}" destId="{71080E30-181B-D74F-A099-BD47BD8E17D5}" srcOrd="0" destOrd="0" presId="urn:microsoft.com/office/officeart/2005/8/layout/vList2"/>
    <dgm:cxn modelId="{A4881837-85B2-4406-A843-A549A8F34875}" srcId="{D933220B-E1C7-44DB-B86E-E296997ABFFD}" destId="{1A15D107-378D-4D62-9099-9D73936802CA}" srcOrd="1" destOrd="0" parTransId="{4221EDD9-F703-40EE-A4D5-E2C580B60075}" sibTransId="{C8C341A3-ABEE-4A51-BACD-89A13CB28053}"/>
    <dgm:cxn modelId="{ABF5C456-48B1-4AFE-9495-704BE0712929}" srcId="{D933220B-E1C7-44DB-B86E-E296997ABFFD}" destId="{F3EE3E57-DADF-4B6D-A6F3-E05EFCA3F302}" srcOrd="0" destOrd="0" parTransId="{A26F6C94-523C-4FBF-80C8-79BF5E1D54C7}" sibTransId="{63A631F7-A572-4D3E-B4EB-8A76C8D3CBCB}"/>
    <dgm:cxn modelId="{CD22346B-F0DE-2045-92FC-6407C6D925D0}" type="presOf" srcId="{D933220B-E1C7-44DB-B86E-E296997ABFFD}" destId="{7FEA0848-2C91-0443-A135-4A7908D8C703}" srcOrd="0" destOrd="0" presId="urn:microsoft.com/office/officeart/2005/8/layout/vList2"/>
    <dgm:cxn modelId="{623649F2-23BF-4B82-8D06-203A03357ACD}" srcId="{D933220B-E1C7-44DB-B86E-E296997ABFFD}" destId="{85EFA680-ABEB-4E0F-8113-06F9BF598CD5}" srcOrd="2" destOrd="0" parTransId="{D5A0B872-C780-43F8-B3A1-C7396684C318}" sibTransId="{4A01B360-C08C-4B2D-A508-9BBBD91DBBC5}"/>
    <dgm:cxn modelId="{BFA1B2F3-12A3-AA4B-BD47-5E0994A8C7B0}" type="presOf" srcId="{1A15D107-378D-4D62-9099-9D73936802CA}" destId="{846CD08A-EE8C-2C46-B189-7C8D47B99824}" srcOrd="0" destOrd="0" presId="urn:microsoft.com/office/officeart/2005/8/layout/vList2"/>
    <dgm:cxn modelId="{5864B23C-6A68-4D40-9833-B693328ED248}" type="presParOf" srcId="{7FEA0848-2C91-0443-A135-4A7908D8C703}" destId="{1B689113-5336-7A47-9DAC-720DF87A7ED5}" srcOrd="0" destOrd="0" presId="urn:microsoft.com/office/officeart/2005/8/layout/vList2"/>
    <dgm:cxn modelId="{7D7A36FB-A2CC-A54E-A4F2-9A9084661A93}" type="presParOf" srcId="{7FEA0848-2C91-0443-A135-4A7908D8C703}" destId="{DD762A57-936E-054B-9ACF-DA0016CD8B34}" srcOrd="1" destOrd="0" presId="urn:microsoft.com/office/officeart/2005/8/layout/vList2"/>
    <dgm:cxn modelId="{40EFF6BA-7997-C947-8E13-0F8A7264F1CC}" type="presParOf" srcId="{7FEA0848-2C91-0443-A135-4A7908D8C703}" destId="{846CD08A-EE8C-2C46-B189-7C8D47B99824}" srcOrd="2" destOrd="0" presId="urn:microsoft.com/office/officeart/2005/8/layout/vList2"/>
    <dgm:cxn modelId="{F4320AEC-B2FC-2149-B7EF-EB5361F08A71}" type="presParOf" srcId="{7FEA0848-2C91-0443-A135-4A7908D8C703}" destId="{8DF03886-C6A9-544C-A097-3275C0C2A59D}" srcOrd="3" destOrd="0" presId="urn:microsoft.com/office/officeart/2005/8/layout/vList2"/>
    <dgm:cxn modelId="{19EEB276-445D-E645-9C56-1A4B6239A6B9}" type="presParOf" srcId="{7FEA0848-2C91-0443-A135-4A7908D8C703}" destId="{71080E30-181B-D74F-A099-BD47BD8E17D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9113-5336-7A47-9DAC-720DF87A7ED5}">
      <dsp:nvSpPr>
        <dsp:cNvPr id="0" name=""/>
        <dsp:cNvSpPr/>
      </dsp:nvSpPr>
      <dsp:spPr>
        <a:xfrm>
          <a:off x="0" y="765057"/>
          <a:ext cx="4996207" cy="1352520"/>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Introduction &amp; Question of the Month</a:t>
          </a:r>
        </a:p>
      </dsp:txBody>
      <dsp:txXfrm>
        <a:off x="66025" y="831082"/>
        <a:ext cx="4864157" cy="1220470"/>
      </dsp:txXfrm>
    </dsp:sp>
    <dsp:sp modelId="{846CD08A-EE8C-2C46-B189-7C8D47B99824}">
      <dsp:nvSpPr>
        <dsp:cNvPr id="0" name=""/>
        <dsp:cNvSpPr/>
      </dsp:nvSpPr>
      <dsp:spPr>
        <a:xfrm>
          <a:off x="0" y="2215497"/>
          <a:ext cx="4996207" cy="1352520"/>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IMC Club February Video Discussion</a:t>
          </a:r>
        </a:p>
      </dsp:txBody>
      <dsp:txXfrm>
        <a:off x="66025" y="2281522"/>
        <a:ext cx="4864157" cy="1220470"/>
      </dsp:txXfrm>
    </dsp:sp>
    <dsp:sp modelId="{71080E30-181B-D74F-A099-BD47BD8E17D5}">
      <dsp:nvSpPr>
        <dsp:cNvPr id="0" name=""/>
        <dsp:cNvSpPr/>
      </dsp:nvSpPr>
      <dsp:spPr>
        <a:xfrm>
          <a:off x="0" y="3665938"/>
          <a:ext cx="4996207" cy="1352520"/>
        </a:xfrm>
        <a:prstGeom prst="roundRect">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Visual Approaches – Brief Discussion</a:t>
          </a:r>
        </a:p>
      </dsp:txBody>
      <dsp:txXfrm>
        <a:off x="66025" y="3731963"/>
        <a:ext cx="4864157" cy="1220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B4906-581A-0244-AFC9-E79B6933774D}"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64F58-9A62-7D42-B5B0-5B35CD227164}" type="slidenum">
              <a:rPr lang="en-US" smtClean="0"/>
              <a:t>‹#›</a:t>
            </a:fld>
            <a:endParaRPr lang="en-US"/>
          </a:p>
        </p:txBody>
      </p:sp>
    </p:spTree>
    <p:extLst>
      <p:ext uri="{BB962C8B-B14F-4D97-AF65-F5344CB8AC3E}">
        <p14:creationId xmlns:p14="http://schemas.microsoft.com/office/powerpoint/2010/main" val="12228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264F58-9A62-7D42-B5B0-5B35CD227164}" type="slidenum">
              <a:rPr lang="en-US" smtClean="0"/>
              <a:t>6</a:t>
            </a:fld>
            <a:endParaRPr lang="en-US"/>
          </a:p>
        </p:txBody>
      </p:sp>
    </p:spTree>
    <p:extLst>
      <p:ext uri="{BB962C8B-B14F-4D97-AF65-F5344CB8AC3E}">
        <p14:creationId xmlns:p14="http://schemas.microsoft.com/office/powerpoint/2010/main" val="103768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0228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92857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6776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08919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00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2958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1512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6491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2590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8171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2/22/23</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3295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2/22/23</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42087160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file:///Users/johnmunroe/Documents/Aviation/IMC%20Club/Feb%202023/imc-club---february-2023---can-you-hear-me-now.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6DC8-B9A5-4240-A642-F1E8443D684C}"/>
              </a:ext>
            </a:extLst>
          </p:cNvPr>
          <p:cNvSpPr>
            <a:spLocks noGrp="1"/>
          </p:cNvSpPr>
          <p:nvPr>
            <p:ph type="ctrTitle"/>
          </p:nvPr>
        </p:nvSpPr>
        <p:spPr>
          <a:xfrm>
            <a:off x="1079510" y="4602162"/>
            <a:ext cx="4457690" cy="1720850"/>
          </a:xfrm>
        </p:spPr>
        <p:txBody>
          <a:bodyPr anchor="ctr">
            <a:normAutofit/>
          </a:bodyPr>
          <a:lstStyle/>
          <a:p>
            <a:r>
              <a:rPr lang="en-US" dirty="0"/>
              <a:t>EAA 1031</a:t>
            </a:r>
          </a:p>
        </p:txBody>
      </p:sp>
      <p:sp>
        <p:nvSpPr>
          <p:cNvPr id="3" name="Subtitle 2">
            <a:extLst>
              <a:ext uri="{FF2B5EF4-FFF2-40B4-BE49-F238E27FC236}">
                <a16:creationId xmlns:a16="http://schemas.microsoft.com/office/drawing/2014/main" id="{D0498720-F528-D642-9849-A2018687A736}"/>
              </a:ext>
            </a:extLst>
          </p:cNvPr>
          <p:cNvSpPr>
            <a:spLocks noGrp="1"/>
          </p:cNvSpPr>
          <p:nvPr>
            <p:ph type="subTitle" idx="1"/>
          </p:nvPr>
        </p:nvSpPr>
        <p:spPr>
          <a:xfrm>
            <a:off x="5548675" y="4602163"/>
            <a:ext cx="4451347" cy="1720850"/>
          </a:xfrm>
        </p:spPr>
        <p:txBody>
          <a:bodyPr anchor="ctr">
            <a:normAutofit/>
          </a:bodyPr>
          <a:lstStyle/>
          <a:p>
            <a:r>
              <a:rPr lang="en-US" dirty="0"/>
              <a:t>IMC Club Presentation</a:t>
            </a:r>
          </a:p>
          <a:p>
            <a:r>
              <a:rPr lang="en-US" dirty="0"/>
              <a:t>Feb 23, 2023</a:t>
            </a:r>
          </a:p>
        </p:txBody>
      </p:sp>
      <p:pic>
        <p:nvPicPr>
          <p:cNvPr id="4" name="Picture 3">
            <a:extLst>
              <a:ext uri="{FF2B5EF4-FFF2-40B4-BE49-F238E27FC236}">
                <a16:creationId xmlns:a16="http://schemas.microsoft.com/office/drawing/2014/main" id="{45613A7D-18A0-47A8-91CE-051ABE156064}"/>
              </a:ext>
            </a:extLst>
          </p:cNvPr>
          <p:cNvPicPr>
            <a:picLocks noChangeAspect="1"/>
          </p:cNvPicPr>
          <p:nvPr/>
        </p:nvPicPr>
        <p:blipFill rotWithShape="1">
          <a:blip r:embed="rId2"/>
          <a:srcRect t="27112" b="38675"/>
          <a:stretch/>
        </p:blipFill>
        <p:spPr>
          <a:xfrm>
            <a:off x="23" y="0"/>
            <a:ext cx="12191977" cy="4014777"/>
          </a:xfrm>
          <a:prstGeom prst="rect">
            <a:avLst/>
          </a:prstGeom>
        </p:spPr>
      </p:pic>
      <p:pic>
        <p:nvPicPr>
          <p:cNvPr id="6" name="Picture 5" descr="Icon&#10;&#10;Description automatically generated">
            <a:extLst>
              <a:ext uri="{FF2B5EF4-FFF2-40B4-BE49-F238E27FC236}">
                <a16:creationId xmlns:a16="http://schemas.microsoft.com/office/drawing/2014/main" id="{AA4BBBF0-F271-9B4D-A16A-A5C8D2D85C72}"/>
              </a:ext>
            </a:extLst>
          </p:cNvPr>
          <p:cNvPicPr>
            <a:picLocks noChangeAspect="1"/>
          </p:cNvPicPr>
          <p:nvPr/>
        </p:nvPicPr>
        <p:blipFill>
          <a:blip r:embed="rId3"/>
          <a:stretch>
            <a:fillRect/>
          </a:stretch>
        </p:blipFill>
        <p:spPr>
          <a:xfrm>
            <a:off x="10344148" y="277513"/>
            <a:ext cx="1524000" cy="14097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B1588E7F-165C-8749-AC22-B1D2478F4586}"/>
              </a:ext>
            </a:extLst>
          </p:cNvPr>
          <p:cNvPicPr>
            <a:picLocks noChangeAspect="1"/>
          </p:cNvPicPr>
          <p:nvPr/>
        </p:nvPicPr>
        <p:blipFill>
          <a:blip r:embed="rId4"/>
          <a:stretch>
            <a:fillRect/>
          </a:stretch>
        </p:blipFill>
        <p:spPr>
          <a:xfrm>
            <a:off x="10299904" y="2242817"/>
            <a:ext cx="1732005" cy="1732005"/>
          </a:xfrm>
          <a:prstGeom prst="rect">
            <a:avLst/>
          </a:prstGeom>
        </p:spPr>
      </p:pic>
    </p:spTree>
    <p:extLst>
      <p:ext uri="{BB962C8B-B14F-4D97-AF65-F5344CB8AC3E}">
        <p14:creationId xmlns:p14="http://schemas.microsoft.com/office/powerpoint/2010/main" val="388889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06D3A-C26B-6079-EEA9-C11AB02361DC}"/>
              </a:ext>
            </a:extLst>
          </p:cNvPr>
          <p:cNvSpPr>
            <a:spLocks noGrp="1"/>
          </p:cNvSpPr>
          <p:nvPr>
            <p:ph idx="1"/>
          </p:nvPr>
        </p:nvSpPr>
        <p:spPr>
          <a:xfrm>
            <a:off x="582193" y="683793"/>
            <a:ext cx="10839784" cy="5380122"/>
          </a:xfrm>
          <a:solidFill>
            <a:schemeClr val="bg2"/>
          </a:solidFill>
        </p:spPr>
        <p:txBody>
          <a:bodyPr>
            <a:normAutofit fontScale="92500" lnSpcReduction="10000"/>
          </a:bodyPr>
          <a:lstStyle/>
          <a:p>
            <a:pPr algn="l">
              <a:buFont typeface="Arial" panose="020B0604020202020204" pitchFamily="34" charset="0"/>
              <a:buChar char="•"/>
            </a:pPr>
            <a:r>
              <a:rPr lang="en-US" b="0" i="0" dirty="0">
                <a:solidFill>
                  <a:schemeClr val="tx1"/>
                </a:solidFill>
                <a:effectLst/>
                <a:latin typeface="Open Sans" panose="020B0606030504020204" pitchFamily="34" charset="0"/>
              </a:rPr>
              <a:t>A visual approach is not an IAP and therefore has no missed approach segment</a:t>
            </a:r>
          </a:p>
          <a:p>
            <a:pPr marL="742950" lvl="1" indent="-285750" algn="l">
              <a:buFont typeface="Arial" panose="020B0604020202020204" pitchFamily="34" charset="0"/>
              <a:buChar char="•"/>
            </a:pPr>
            <a:r>
              <a:rPr lang="en-US" b="0" i="0" dirty="0">
                <a:solidFill>
                  <a:schemeClr val="tx1"/>
                </a:solidFill>
                <a:effectLst/>
                <a:latin typeface="Open Sans" panose="020B0606030504020204" pitchFamily="34" charset="0"/>
              </a:rPr>
              <a:t>If a go-around is necessary for any reason, aircraft operating at controlled airports will be issued an appropriate advisory clearance/instruction by the tower</a:t>
            </a:r>
          </a:p>
          <a:p>
            <a:pPr marL="742950" lvl="1" indent="-285750" algn="l">
              <a:buFont typeface="Arial" panose="020B0604020202020204" pitchFamily="34" charset="0"/>
              <a:buChar char="•"/>
            </a:pPr>
            <a:r>
              <a:rPr lang="en-US" b="0" i="0" dirty="0">
                <a:solidFill>
                  <a:schemeClr val="tx1"/>
                </a:solidFill>
                <a:effectLst/>
                <a:latin typeface="Open Sans" panose="020B0606030504020204" pitchFamily="34" charset="0"/>
              </a:rPr>
              <a:t>At uncontrolled airports, aircraft are expected to remain clear of clouds and complete a landing as soon as possible</a:t>
            </a:r>
          </a:p>
          <a:p>
            <a:pPr marL="742950" lvl="1" indent="-285750" algn="l">
              <a:buFont typeface="Arial" panose="020B0604020202020204" pitchFamily="34" charset="0"/>
              <a:buChar char="•"/>
            </a:pPr>
            <a:r>
              <a:rPr lang="en-US" b="0" i="0" dirty="0">
                <a:solidFill>
                  <a:schemeClr val="tx1"/>
                </a:solidFill>
                <a:effectLst/>
                <a:latin typeface="Open Sans" panose="020B0606030504020204" pitchFamily="34" charset="0"/>
              </a:rPr>
              <a:t>If a landing cannot be accomplished, the aircraft is expected to remain clear of clouds and contact ATC as soon as possible for further clearance</a:t>
            </a:r>
          </a:p>
          <a:p>
            <a:pPr marL="742950" lvl="1" indent="-285750" algn="l">
              <a:buFont typeface="Arial" panose="020B0604020202020204" pitchFamily="34" charset="0"/>
              <a:buChar char="•"/>
            </a:pPr>
            <a:r>
              <a:rPr lang="en-US" b="0" i="0" dirty="0">
                <a:solidFill>
                  <a:schemeClr val="tx1"/>
                </a:solidFill>
                <a:effectLst/>
                <a:latin typeface="Open Sans" panose="020B0606030504020204" pitchFamily="34" charset="0"/>
              </a:rPr>
              <a:t>Separation from other IFR aircraft will be maintained under these circumstances</a:t>
            </a:r>
          </a:p>
          <a:p>
            <a:pPr algn="l">
              <a:buFont typeface="Arial" panose="020B0604020202020204" pitchFamily="34" charset="0"/>
              <a:buChar char="•"/>
            </a:pPr>
            <a:r>
              <a:rPr lang="en-US" b="0" i="0" dirty="0">
                <a:solidFill>
                  <a:schemeClr val="tx1"/>
                </a:solidFill>
                <a:effectLst/>
                <a:latin typeface="Open Sans" panose="020B0606030504020204" pitchFamily="34" charset="0"/>
              </a:rPr>
              <a:t>Authorization to conduct a visual approach is an IFR authorization and does not alter IFR flight plan cancellation responsibility see AIM, Canceling IFR Flight Plan, Paragraph 5-1-15</a:t>
            </a:r>
          </a:p>
          <a:p>
            <a:pPr algn="l">
              <a:buFont typeface="Arial" panose="020B0604020202020204" pitchFamily="34" charset="0"/>
              <a:buChar char="•"/>
            </a:pPr>
            <a:r>
              <a:rPr lang="en-US" b="0" i="0" dirty="0">
                <a:solidFill>
                  <a:schemeClr val="tx1"/>
                </a:solidFill>
                <a:effectLst/>
                <a:latin typeface="Open Sans" panose="020B0606030504020204" pitchFamily="34" charset="0"/>
              </a:rPr>
              <a:t>Radar service is automatically terminated, without advising the pilot, when the aircraft is instructed to change to advisory frequency</a:t>
            </a:r>
          </a:p>
          <a:p>
            <a:pPr algn="l">
              <a:buFont typeface="Arial" panose="020B0604020202020204" pitchFamily="34" charset="0"/>
              <a:buChar char="•"/>
            </a:pPr>
            <a:r>
              <a:rPr lang="en-US" b="0" i="0" dirty="0">
                <a:solidFill>
                  <a:schemeClr val="tx1"/>
                </a:solidFill>
                <a:effectLst/>
                <a:latin typeface="Open Sans" panose="020B0606030504020204" pitchFamily="34" charset="0"/>
              </a:rPr>
              <a:t>ATC Service is terminated when told to contact advisory frequency in the case of non-controlled fields</a:t>
            </a:r>
          </a:p>
        </p:txBody>
      </p:sp>
    </p:spTree>
    <p:extLst>
      <p:ext uri="{BB962C8B-B14F-4D97-AF65-F5344CB8AC3E}">
        <p14:creationId xmlns:p14="http://schemas.microsoft.com/office/powerpoint/2010/main" val="287681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208E9-B79E-BF1E-9F63-9413B3C70643}"/>
              </a:ext>
            </a:extLst>
          </p:cNvPr>
          <p:cNvSpPr>
            <a:spLocks noGrp="1"/>
          </p:cNvSpPr>
          <p:nvPr>
            <p:ph idx="1"/>
          </p:nvPr>
        </p:nvSpPr>
        <p:spPr>
          <a:xfrm>
            <a:off x="1079500" y="1135626"/>
            <a:ext cx="10026650" cy="5191432"/>
          </a:xfrm>
          <a:solidFill>
            <a:schemeClr val="bg2"/>
          </a:solidFill>
        </p:spPr>
        <p:txBody>
          <a:bodyPr>
            <a:normAutofit/>
          </a:bodyPr>
          <a:lstStyle/>
          <a:p>
            <a:pPr algn="l"/>
            <a:r>
              <a:rPr lang="en-US" b="1" i="0" dirty="0">
                <a:solidFill>
                  <a:schemeClr val="tx1"/>
                </a:solidFill>
                <a:effectLst/>
                <a:latin typeface="Arial" panose="020B0604020202020204" pitchFamily="34" charset="0"/>
              </a:rPr>
              <a:t>Operating to an Airport Without Weather Reporting Service:</a:t>
            </a:r>
          </a:p>
          <a:p>
            <a:pPr lvl="1">
              <a:buFont typeface="Arial" panose="020B0604020202020204" pitchFamily="34" charset="0"/>
              <a:buChar char="•"/>
            </a:pPr>
            <a:r>
              <a:rPr lang="en-US" b="0" i="0" dirty="0">
                <a:solidFill>
                  <a:schemeClr val="tx1"/>
                </a:solidFill>
                <a:effectLst/>
                <a:latin typeface="Open Sans" panose="020B0606030504020204" pitchFamily="34" charset="0"/>
              </a:rPr>
              <a:t>ATC will advise the pilot when weather is not available at the destination airport</a:t>
            </a:r>
          </a:p>
          <a:p>
            <a:pPr lvl="1">
              <a:buFont typeface="Arial" panose="020B0604020202020204" pitchFamily="34" charset="0"/>
              <a:buChar char="•"/>
            </a:pPr>
            <a:r>
              <a:rPr lang="en-US" b="0" i="0" dirty="0">
                <a:solidFill>
                  <a:schemeClr val="tx1"/>
                </a:solidFill>
                <a:effectLst/>
                <a:latin typeface="Open Sans" panose="020B0606030504020204" pitchFamily="34" charset="0"/>
              </a:rPr>
              <a:t>ATC may initiate a visual approach provided there is a reasonable assurance that weather at the airport is a ceiling at or above 1,000' and visibility 3 miles or greater</a:t>
            </a:r>
          </a:p>
          <a:p>
            <a:pPr lvl="1">
              <a:buFont typeface="Arial" panose="020B0604020202020204" pitchFamily="34" charset="0"/>
              <a:buChar char="•"/>
            </a:pPr>
            <a:endParaRPr lang="en-US" b="0" i="0" dirty="0">
              <a:solidFill>
                <a:schemeClr val="tx1"/>
              </a:solidFill>
              <a:effectLst/>
              <a:latin typeface="Open Sans" panose="020B0606030504020204" pitchFamily="34" charset="0"/>
            </a:endParaRPr>
          </a:p>
          <a:p>
            <a:pPr lvl="1"/>
            <a:endParaRPr lang="en-US" b="0" i="0" dirty="0">
              <a:solidFill>
                <a:schemeClr val="tx1"/>
              </a:solidFill>
              <a:effectLst/>
              <a:latin typeface="Open Sans" panose="020B0606030504020204" pitchFamily="34" charset="0"/>
            </a:endParaRPr>
          </a:p>
          <a:p>
            <a:pPr algn="l"/>
            <a:r>
              <a:rPr lang="en-US" b="1" i="0" dirty="0">
                <a:solidFill>
                  <a:schemeClr val="tx1"/>
                </a:solidFill>
                <a:effectLst/>
                <a:latin typeface="Arial" panose="020B0604020202020204" pitchFamily="34" charset="0"/>
              </a:rPr>
              <a:t>Operating to an Airport With an Operating Control Tower:</a:t>
            </a:r>
          </a:p>
          <a:p>
            <a:pPr lvl="1">
              <a:buFont typeface="Arial" panose="020B0604020202020204" pitchFamily="34" charset="0"/>
              <a:buChar char="•"/>
            </a:pPr>
            <a:r>
              <a:rPr lang="en-US" b="0" i="0" dirty="0">
                <a:solidFill>
                  <a:schemeClr val="tx1"/>
                </a:solidFill>
                <a:effectLst/>
                <a:latin typeface="Open Sans" panose="020B0606030504020204" pitchFamily="34" charset="0"/>
              </a:rPr>
              <a:t>Aircraft may be authorized to conduct a visual approach to one runway while other aircraft are conducting IFR or VFR approaches to another parallel, intersecting, or converging runway. </a:t>
            </a:r>
            <a:endParaRPr lang="en-US" dirty="0">
              <a:solidFill>
                <a:schemeClr val="tx1"/>
              </a:solidFill>
            </a:endParaRPr>
          </a:p>
        </p:txBody>
      </p:sp>
    </p:spTree>
    <p:extLst>
      <p:ext uri="{BB962C8B-B14F-4D97-AF65-F5344CB8AC3E}">
        <p14:creationId xmlns:p14="http://schemas.microsoft.com/office/powerpoint/2010/main" val="382187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6A0F-A87D-024C-B611-71BD345DE780}"/>
              </a:ext>
            </a:extLst>
          </p:cNvPr>
          <p:cNvSpPr>
            <a:spLocks noGrp="1"/>
          </p:cNvSpPr>
          <p:nvPr>
            <p:ph type="title"/>
          </p:nvPr>
        </p:nvSpPr>
        <p:spPr>
          <a:xfrm>
            <a:off x="1089894" y="1078834"/>
            <a:ext cx="3904750" cy="4689475"/>
          </a:xfrm>
        </p:spPr>
        <p:txBody>
          <a:bodyPr anchor="ctr">
            <a:normAutofit/>
          </a:bodyPr>
          <a:lstStyle/>
          <a:p>
            <a:pPr algn="ctr"/>
            <a:r>
              <a:rPr lang="en-US" dirty="0"/>
              <a:t>Meeting agenda</a:t>
            </a:r>
            <a:endParaRPr lang="en-US"/>
          </a:p>
        </p:txBody>
      </p:sp>
      <p:graphicFrame>
        <p:nvGraphicFramePr>
          <p:cNvPr id="5" name="Content Placeholder 2">
            <a:extLst>
              <a:ext uri="{FF2B5EF4-FFF2-40B4-BE49-F238E27FC236}">
                <a16:creationId xmlns:a16="http://schemas.microsoft.com/office/drawing/2014/main" id="{D9B049EF-73F8-42E7-A0B4-3B6CB2B44C54}"/>
              </a:ext>
            </a:extLst>
          </p:cNvPr>
          <p:cNvGraphicFramePr>
            <a:graphicFrameLocks noGrp="1"/>
          </p:cNvGraphicFramePr>
          <p:nvPr>
            <p:ph idx="1"/>
            <p:extLst>
              <p:ext uri="{D42A27DB-BD31-4B8C-83A1-F6EECF244321}">
                <p14:modId xmlns:p14="http://schemas.microsoft.com/office/powerpoint/2010/main" val="3660120634"/>
              </p:ext>
            </p:extLst>
          </p:nvPr>
        </p:nvGraphicFramePr>
        <p:xfrm>
          <a:off x="6654799" y="531814"/>
          <a:ext cx="4996207" cy="5783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picture containing icon&#10;&#10;Description automatically generated">
            <a:extLst>
              <a:ext uri="{FF2B5EF4-FFF2-40B4-BE49-F238E27FC236}">
                <a16:creationId xmlns:a16="http://schemas.microsoft.com/office/drawing/2014/main" id="{ACB3E07E-5FB0-FA4A-A1E2-07B8EB76619A}"/>
              </a:ext>
            </a:extLst>
          </p:cNvPr>
          <p:cNvPicPr>
            <a:picLocks noChangeAspect="1"/>
          </p:cNvPicPr>
          <p:nvPr/>
        </p:nvPicPr>
        <p:blipFill>
          <a:blip r:embed="rId7"/>
          <a:stretch>
            <a:fillRect/>
          </a:stretch>
        </p:blipFill>
        <p:spPr>
          <a:xfrm>
            <a:off x="15494" y="5767753"/>
            <a:ext cx="1074400" cy="1074400"/>
          </a:xfrm>
          <a:prstGeom prst="rect">
            <a:avLst/>
          </a:prstGeom>
        </p:spPr>
      </p:pic>
      <p:pic>
        <p:nvPicPr>
          <p:cNvPr id="8" name="Picture 7" descr="Icon&#10;&#10;Description automatically generated">
            <a:extLst>
              <a:ext uri="{FF2B5EF4-FFF2-40B4-BE49-F238E27FC236}">
                <a16:creationId xmlns:a16="http://schemas.microsoft.com/office/drawing/2014/main" id="{965F00F3-351F-2644-9CB5-507936668DF3}"/>
              </a:ext>
            </a:extLst>
          </p:cNvPr>
          <p:cNvPicPr>
            <a:picLocks noChangeAspect="1"/>
          </p:cNvPicPr>
          <p:nvPr/>
        </p:nvPicPr>
        <p:blipFill>
          <a:blip r:embed="rId8"/>
          <a:stretch>
            <a:fillRect/>
          </a:stretch>
        </p:blipFill>
        <p:spPr>
          <a:xfrm>
            <a:off x="-11462" y="0"/>
            <a:ext cx="1101356" cy="1018754"/>
          </a:xfrm>
          <a:prstGeom prst="rect">
            <a:avLst/>
          </a:prstGeom>
        </p:spPr>
      </p:pic>
    </p:spTree>
    <p:extLst>
      <p:ext uri="{BB962C8B-B14F-4D97-AF65-F5344CB8AC3E}">
        <p14:creationId xmlns:p14="http://schemas.microsoft.com/office/powerpoint/2010/main" val="196276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182E-12C9-3C41-B0A9-3F2F640DF472}"/>
              </a:ext>
            </a:extLst>
          </p:cNvPr>
          <p:cNvSpPr>
            <a:spLocks noGrp="1"/>
          </p:cNvSpPr>
          <p:nvPr>
            <p:ph type="title"/>
          </p:nvPr>
        </p:nvSpPr>
        <p:spPr>
          <a:xfrm>
            <a:off x="1304089" y="388147"/>
            <a:ext cx="4382727" cy="330865"/>
          </a:xfrm>
        </p:spPr>
        <p:txBody>
          <a:bodyPr>
            <a:noAutofit/>
          </a:bodyPr>
          <a:lstStyle/>
          <a:p>
            <a:pPr algn="ctr"/>
            <a:r>
              <a:rPr lang="en-US" sz="2400" b="1" dirty="0"/>
              <a:t>February 2023 imc question of the month</a:t>
            </a:r>
          </a:p>
        </p:txBody>
      </p:sp>
      <p:sp>
        <p:nvSpPr>
          <p:cNvPr id="5" name="Content Placeholder 4">
            <a:extLst>
              <a:ext uri="{FF2B5EF4-FFF2-40B4-BE49-F238E27FC236}">
                <a16:creationId xmlns:a16="http://schemas.microsoft.com/office/drawing/2014/main" id="{3AC930D6-F0B1-D795-99E8-46378418042B}"/>
              </a:ext>
            </a:extLst>
          </p:cNvPr>
          <p:cNvSpPr>
            <a:spLocks noGrp="1"/>
          </p:cNvSpPr>
          <p:nvPr>
            <p:ph idx="1"/>
          </p:nvPr>
        </p:nvSpPr>
        <p:spPr>
          <a:xfrm>
            <a:off x="1079500" y="1628384"/>
            <a:ext cx="4382727" cy="4284926"/>
          </a:xfrm>
        </p:spPr>
        <p:txBody>
          <a:bodyPr>
            <a:normAutofit/>
          </a:bodyPr>
          <a:lstStyle/>
          <a:p>
            <a:pPr marL="0" indent="0">
              <a:buNone/>
            </a:pPr>
            <a:endParaRPr lang="en-US" sz="4000" dirty="0"/>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Under what conditions can a pilot deviate from an instrument approach procedure to complete an approach and landing under IFR conditions (Contact Approach)?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Icon&#10;&#10;Description automatically generated">
            <a:extLst>
              <a:ext uri="{FF2B5EF4-FFF2-40B4-BE49-F238E27FC236}">
                <a16:creationId xmlns:a16="http://schemas.microsoft.com/office/drawing/2014/main" id="{A6B66D97-FD3E-074E-8A80-E055C2F213A1}"/>
              </a:ext>
            </a:extLst>
          </p:cNvPr>
          <p:cNvPicPr>
            <a:picLocks noChangeAspect="1"/>
          </p:cNvPicPr>
          <p:nvPr/>
        </p:nvPicPr>
        <p:blipFill>
          <a:blip r:embed="rId2"/>
          <a:stretch>
            <a:fillRect/>
          </a:stretch>
        </p:blipFill>
        <p:spPr>
          <a:xfrm>
            <a:off x="0" y="-27346"/>
            <a:ext cx="898364" cy="830987"/>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B7BFC20E-9E4E-4442-AFBA-3B251A0EFED2}"/>
              </a:ext>
            </a:extLst>
          </p:cNvPr>
          <p:cNvPicPr>
            <a:picLocks noChangeAspect="1"/>
          </p:cNvPicPr>
          <p:nvPr/>
        </p:nvPicPr>
        <p:blipFill>
          <a:blip r:embed="rId3"/>
          <a:stretch>
            <a:fillRect/>
          </a:stretch>
        </p:blipFill>
        <p:spPr>
          <a:xfrm>
            <a:off x="18155" y="5913310"/>
            <a:ext cx="926218" cy="926218"/>
          </a:xfrm>
          <a:prstGeom prst="rect">
            <a:avLst/>
          </a:prstGeom>
        </p:spPr>
      </p:pic>
      <p:sp>
        <p:nvSpPr>
          <p:cNvPr id="3" name="TextBox 2">
            <a:extLst>
              <a:ext uri="{FF2B5EF4-FFF2-40B4-BE49-F238E27FC236}">
                <a16:creationId xmlns:a16="http://schemas.microsoft.com/office/drawing/2014/main" id="{8F8B32D9-35FE-A234-7AC8-802B97FB3DA4}"/>
              </a:ext>
            </a:extLst>
          </p:cNvPr>
          <p:cNvSpPr txBox="1"/>
          <p:nvPr/>
        </p:nvSpPr>
        <p:spPr>
          <a:xfrm>
            <a:off x="7167716" y="944690"/>
            <a:ext cx="4572000" cy="5262979"/>
          </a:xfrm>
          <a:prstGeom prst="rect">
            <a:avLst/>
          </a:prstGeom>
          <a:noFill/>
        </p:spPr>
        <p:txBody>
          <a:bodyPr wrap="square" rtlCol="0">
            <a:spAutoFit/>
          </a:bodyPr>
          <a:lstStyle/>
          <a:p>
            <a:r>
              <a:rPr lang="en-US" sz="2400" b="1" dirty="0"/>
              <a:t>Answer</a:t>
            </a:r>
            <a:r>
              <a:rPr lang="en-US" sz="2400" dirty="0"/>
              <a:t>: A contact approach can only be authorized when requested by the pilot, and under the conditions that (1) the pilot remain clear of clouds, (2) the reported ground visibility is at least 1 statute mile, and (3) the pilot has a reasonable expectation of continuing to the destination airport in those conditions.</a:t>
            </a:r>
          </a:p>
          <a:p>
            <a:r>
              <a:rPr lang="en-US" sz="2400" dirty="0"/>
              <a:t> </a:t>
            </a:r>
          </a:p>
          <a:p>
            <a:r>
              <a:rPr lang="en-US" sz="2400" dirty="0"/>
              <a:t>Reference: FAA-H-8083-16B, glossary </a:t>
            </a:r>
          </a:p>
        </p:txBody>
      </p:sp>
      <p:sp>
        <p:nvSpPr>
          <p:cNvPr id="4" name="Content Placeholder 4">
            <a:extLst>
              <a:ext uri="{FF2B5EF4-FFF2-40B4-BE49-F238E27FC236}">
                <a16:creationId xmlns:a16="http://schemas.microsoft.com/office/drawing/2014/main" id="{304DD825-2F33-7675-8C37-036E7A8A5A83}"/>
              </a:ext>
            </a:extLst>
          </p:cNvPr>
          <p:cNvSpPr txBox="1">
            <a:spLocks/>
          </p:cNvSpPr>
          <p:nvPr/>
        </p:nvSpPr>
        <p:spPr>
          <a:xfrm>
            <a:off x="6511823" y="1628384"/>
            <a:ext cx="4382727" cy="4284926"/>
          </a:xfrm>
          <a:prstGeom prst="rect">
            <a:avLst/>
          </a:prstGeom>
        </p:spPr>
        <p:txBody>
          <a:bodyPr vert="horz" lIns="0" tIns="0" rIns="0" bIns="0" rtlCol="0" anchor="t" anchorCtr="0">
            <a:norm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2777863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C7D14D09-CF21-6F4A-819E-5F13498A8A92}"/>
              </a:ext>
            </a:extLst>
          </p:cNvPr>
          <p:cNvPicPr>
            <a:picLocks noChangeAspect="1"/>
          </p:cNvPicPr>
          <p:nvPr/>
        </p:nvPicPr>
        <p:blipFill>
          <a:blip r:embed="rId2"/>
          <a:stretch>
            <a:fillRect/>
          </a:stretch>
        </p:blipFill>
        <p:spPr>
          <a:xfrm>
            <a:off x="11293636" y="0"/>
            <a:ext cx="898364" cy="830987"/>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29E6DA87-D715-1B43-B52A-71D6FFE45E18}"/>
              </a:ext>
            </a:extLst>
          </p:cNvPr>
          <p:cNvPicPr>
            <a:picLocks noChangeAspect="1"/>
          </p:cNvPicPr>
          <p:nvPr/>
        </p:nvPicPr>
        <p:blipFill>
          <a:blip r:embed="rId3"/>
          <a:stretch>
            <a:fillRect/>
          </a:stretch>
        </p:blipFill>
        <p:spPr>
          <a:xfrm>
            <a:off x="11279709" y="5854891"/>
            <a:ext cx="926218" cy="926218"/>
          </a:xfrm>
          <a:prstGeom prst="rect">
            <a:avLst/>
          </a:prstGeom>
        </p:spPr>
      </p:pic>
      <p:sp useBgFill="1">
        <p:nvSpPr>
          <p:cNvPr id="6" name="TextBox 5">
            <a:extLst>
              <a:ext uri="{FF2B5EF4-FFF2-40B4-BE49-F238E27FC236}">
                <a16:creationId xmlns:a16="http://schemas.microsoft.com/office/drawing/2014/main" id="{091F5FE0-2037-3450-03FA-A0D0BF8A8920}"/>
              </a:ext>
            </a:extLst>
          </p:cNvPr>
          <p:cNvSpPr txBox="1"/>
          <p:nvPr/>
        </p:nvSpPr>
        <p:spPr>
          <a:xfrm>
            <a:off x="347880" y="2069795"/>
            <a:ext cx="4501881" cy="1815882"/>
          </a:xfrm>
          <a:prstGeom prst="rect">
            <a:avLst/>
          </a:prstGeom>
        </p:spPr>
        <p:txBody>
          <a:bodyPr wrap="square" rtlCol="0" anchor="ctr" anchorCtr="0">
            <a:spAutoFit/>
          </a:bodyPr>
          <a:lstStyle/>
          <a:p>
            <a:r>
              <a:rPr lang="en-US" sz="2800" b="1" dirty="0"/>
              <a:t>EAA IMC Club Video</a:t>
            </a:r>
          </a:p>
          <a:p>
            <a:r>
              <a:rPr lang="en-US" sz="2800" b="1" dirty="0"/>
              <a:t>February Topic</a:t>
            </a:r>
          </a:p>
          <a:p>
            <a:endParaRPr lang="en-US" sz="2800" b="1" dirty="0"/>
          </a:p>
          <a:p>
            <a:r>
              <a:rPr lang="en-US" sz="2800" b="1" dirty="0"/>
              <a:t>“Can you hear me now?”</a:t>
            </a:r>
          </a:p>
        </p:txBody>
      </p:sp>
      <p:sp useBgFill="1">
        <p:nvSpPr>
          <p:cNvPr id="9" name="TextBox 8">
            <a:extLst>
              <a:ext uri="{FF2B5EF4-FFF2-40B4-BE49-F238E27FC236}">
                <a16:creationId xmlns:a16="http://schemas.microsoft.com/office/drawing/2014/main" id="{48AFF8C2-99F4-77D0-3DBA-7F9E3309EF0E}"/>
              </a:ext>
            </a:extLst>
          </p:cNvPr>
          <p:cNvSpPr txBox="1"/>
          <p:nvPr/>
        </p:nvSpPr>
        <p:spPr>
          <a:xfrm>
            <a:off x="641685" y="424243"/>
            <a:ext cx="1957136" cy="1645552"/>
          </a:xfrm>
          <a:prstGeom prst="rect">
            <a:avLst/>
          </a:prstGeom>
        </p:spPr>
        <p:txBody>
          <a:bodyPr wrap="square" rtlCol="0">
            <a:spAutoFit/>
          </a:bodyPr>
          <a:lstStyle/>
          <a:p>
            <a:endParaRPr lang="en-US" dirty="0"/>
          </a:p>
        </p:txBody>
      </p:sp>
      <p:pic>
        <p:nvPicPr>
          <p:cNvPr id="3" name="Picture 2" descr="Graphical user interface, application&#10;&#10;Description automatically generated">
            <a:hlinkClick r:id="rId4" action="ppaction://hlinkfile" highlightClick="1"/>
            <a:extLst>
              <a:ext uri="{FF2B5EF4-FFF2-40B4-BE49-F238E27FC236}">
                <a16:creationId xmlns:a16="http://schemas.microsoft.com/office/drawing/2014/main" id="{7E296062-339B-807A-521C-0748F358B3D1}"/>
              </a:ext>
            </a:extLst>
          </p:cNvPr>
          <p:cNvPicPr>
            <a:picLocks noChangeAspect="1"/>
          </p:cNvPicPr>
          <p:nvPr/>
        </p:nvPicPr>
        <p:blipFill>
          <a:blip r:embed="rId5"/>
          <a:stretch>
            <a:fillRect/>
          </a:stretch>
        </p:blipFill>
        <p:spPr>
          <a:xfrm>
            <a:off x="4992199" y="1358961"/>
            <a:ext cx="6558116" cy="3331026"/>
          </a:xfrm>
          <a:prstGeom prst="rect">
            <a:avLst/>
          </a:prstGeom>
        </p:spPr>
      </p:pic>
    </p:spTree>
    <p:extLst>
      <p:ext uri="{BB962C8B-B14F-4D97-AF65-F5344CB8AC3E}">
        <p14:creationId xmlns:p14="http://schemas.microsoft.com/office/powerpoint/2010/main" val="386629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2C627EC6-61A4-4CA2-925A-D9C31421C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AE90FC88-0421-CEE2-731A-9A11CA5DD35E}"/>
              </a:ext>
            </a:extLst>
          </p:cNvPr>
          <p:cNvPicPr>
            <a:picLocks noChangeAspect="1"/>
          </p:cNvPicPr>
          <p:nvPr/>
        </p:nvPicPr>
        <p:blipFill rotWithShape="1">
          <a:blip r:embed="rId2"/>
          <a:srcRect b="10000"/>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pic>
        <p:nvPicPr>
          <p:cNvPr id="6" name="Picture 5" descr="Icon&#10;&#10;Description automatically generated">
            <a:extLst>
              <a:ext uri="{FF2B5EF4-FFF2-40B4-BE49-F238E27FC236}">
                <a16:creationId xmlns:a16="http://schemas.microsoft.com/office/drawing/2014/main" id="{40A9A077-6AC1-5349-BAA2-94D16C1A94D7}"/>
              </a:ext>
            </a:extLst>
          </p:cNvPr>
          <p:cNvPicPr>
            <a:picLocks noChangeAspect="1"/>
          </p:cNvPicPr>
          <p:nvPr/>
        </p:nvPicPr>
        <p:blipFill>
          <a:blip r:embed="rId3"/>
          <a:stretch>
            <a:fillRect/>
          </a:stretch>
        </p:blipFill>
        <p:spPr>
          <a:xfrm>
            <a:off x="0" y="1"/>
            <a:ext cx="1074400" cy="930442"/>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41EDB218-2992-394C-AF33-1E4E93B27441}"/>
              </a:ext>
            </a:extLst>
          </p:cNvPr>
          <p:cNvPicPr>
            <a:picLocks noChangeAspect="1"/>
          </p:cNvPicPr>
          <p:nvPr/>
        </p:nvPicPr>
        <p:blipFill>
          <a:blip r:embed="rId4"/>
          <a:stretch>
            <a:fillRect/>
          </a:stretch>
        </p:blipFill>
        <p:spPr>
          <a:xfrm>
            <a:off x="15494" y="5767753"/>
            <a:ext cx="1074400" cy="1074400"/>
          </a:xfrm>
          <a:prstGeom prst="rect">
            <a:avLst/>
          </a:prstGeom>
        </p:spPr>
      </p:pic>
    </p:spTree>
    <p:extLst>
      <p:ext uri="{BB962C8B-B14F-4D97-AF65-F5344CB8AC3E}">
        <p14:creationId xmlns:p14="http://schemas.microsoft.com/office/powerpoint/2010/main" val="417034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1F19C-5F32-B5FA-B976-EE27CFAAF53F}"/>
              </a:ext>
            </a:extLst>
          </p:cNvPr>
          <p:cNvPicPr>
            <a:picLocks noChangeAspect="1"/>
          </p:cNvPicPr>
          <p:nvPr/>
        </p:nvPicPr>
        <p:blipFill>
          <a:blip r:embed="rId3">
            <a:alphaModFix/>
          </a:blip>
          <a:stretch>
            <a:fillRect/>
          </a:stretch>
        </p:blipFill>
        <p:spPr>
          <a:xfrm>
            <a:off x="7723909" y="0"/>
            <a:ext cx="4468091" cy="6858000"/>
          </a:xfrm>
          <a:prstGeom prst="rect">
            <a:avLst/>
          </a:prstGeom>
          <a:solidFill>
            <a:schemeClr val="tx1"/>
          </a:solidFill>
        </p:spPr>
      </p:pic>
      <p:sp>
        <p:nvSpPr>
          <p:cNvPr id="5" name="TextBox 4">
            <a:extLst>
              <a:ext uri="{FF2B5EF4-FFF2-40B4-BE49-F238E27FC236}">
                <a16:creationId xmlns:a16="http://schemas.microsoft.com/office/drawing/2014/main" id="{FDE49D8E-1492-1230-9BEF-3687B6DC378A}"/>
              </a:ext>
            </a:extLst>
          </p:cNvPr>
          <p:cNvSpPr txBox="1"/>
          <p:nvPr/>
        </p:nvSpPr>
        <p:spPr>
          <a:xfrm>
            <a:off x="737937" y="3284256"/>
            <a:ext cx="5903494" cy="461665"/>
          </a:xfrm>
          <a:prstGeom prst="rect">
            <a:avLst/>
          </a:prstGeom>
          <a:noFill/>
        </p:spPr>
        <p:txBody>
          <a:bodyPr wrap="square" rtlCol="0">
            <a:spAutoFit/>
          </a:bodyPr>
          <a:lstStyle/>
          <a:p>
            <a:r>
              <a:rPr lang="en-US" sz="2400" dirty="0"/>
              <a:t>ILS RWY 5 APPROACH – NEW BEDFORD</a:t>
            </a:r>
          </a:p>
        </p:txBody>
      </p:sp>
    </p:spTree>
    <p:extLst>
      <p:ext uri="{BB962C8B-B14F-4D97-AF65-F5344CB8AC3E}">
        <p14:creationId xmlns:p14="http://schemas.microsoft.com/office/powerpoint/2010/main" val="273549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719F-32E7-7BB7-687B-902292D33AB1}"/>
              </a:ext>
            </a:extLst>
          </p:cNvPr>
          <p:cNvSpPr>
            <a:spLocks noGrp="1"/>
          </p:cNvSpPr>
          <p:nvPr>
            <p:ph type="title"/>
          </p:nvPr>
        </p:nvSpPr>
        <p:spPr>
          <a:xfrm>
            <a:off x="1079500" y="3064625"/>
            <a:ext cx="10026650" cy="655637"/>
          </a:xfrm>
        </p:spPr>
        <p:txBody>
          <a:bodyPr/>
          <a:lstStyle/>
          <a:p>
            <a:pPr algn="ctr"/>
            <a:r>
              <a:rPr lang="en-US" dirty="0"/>
              <a:t>VISUAL APPROACHES - REVIEW</a:t>
            </a:r>
          </a:p>
        </p:txBody>
      </p:sp>
    </p:spTree>
    <p:extLst>
      <p:ext uri="{BB962C8B-B14F-4D97-AF65-F5344CB8AC3E}">
        <p14:creationId xmlns:p14="http://schemas.microsoft.com/office/powerpoint/2010/main" val="198279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B44E36-A452-5F6E-0CDA-37823C673FAA}"/>
              </a:ext>
            </a:extLst>
          </p:cNvPr>
          <p:cNvSpPr>
            <a:spLocks noGrp="1"/>
          </p:cNvSpPr>
          <p:nvPr>
            <p:ph idx="1"/>
          </p:nvPr>
        </p:nvSpPr>
        <p:spPr>
          <a:xfrm>
            <a:off x="1079500" y="973394"/>
            <a:ext cx="10026650" cy="4795581"/>
          </a:xfrm>
        </p:spPr>
        <p:txBody>
          <a:bodyPr>
            <a:normAutofit lnSpcReduction="10000"/>
          </a:bodyPr>
          <a:lstStyle/>
          <a:p>
            <a:pPr marL="0" indent="0" algn="l">
              <a:buNone/>
            </a:pPr>
            <a:r>
              <a:rPr lang="en-US" sz="2800" dirty="0">
                <a:solidFill>
                  <a:schemeClr val="tx1"/>
                </a:solidFill>
                <a:latin typeface="Open Sans" panose="020F0502020204030204" pitchFamily="34" charset="0"/>
              </a:rPr>
              <a:t>INTRODUCTION</a:t>
            </a:r>
          </a:p>
          <a:p>
            <a:pPr marL="0" indent="0" algn="l">
              <a:buNone/>
            </a:pPr>
            <a:endParaRPr lang="en-US" sz="2400" b="0" i="0" dirty="0">
              <a:solidFill>
                <a:schemeClr val="tx1"/>
              </a:solidFill>
              <a:effectLst/>
              <a:latin typeface="Open Sans" panose="020F0502020204030204" pitchFamily="34" charset="0"/>
            </a:endParaRPr>
          </a:p>
          <a:p>
            <a:pPr lvl="1">
              <a:buFont typeface="Arial" panose="020B0604020202020204" pitchFamily="34" charset="0"/>
              <a:buChar char="•"/>
            </a:pPr>
            <a:r>
              <a:rPr lang="en-US" sz="2400" b="0" i="0" dirty="0">
                <a:solidFill>
                  <a:schemeClr val="tx1"/>
                </a:solidFill>
                <a:effectLst/>
                <a:latin typeface="Open Sans" panose="020F0502020204030204" pitchFamily="34" charset="0"/>
              </a:rPr>
              <a:t>Visual approaches are an IFR procedure conducted under IFR in visual meteorological conditions and clear of clouds to the airport</a:t>
            </a:r>
          </a:p>
          <a:p>
            <a:pPr lvl="1"/>
            <a:endParaRPr lang="en-US" sz="2400" b="0" i="0" dirty="0">
              <a:solidFill>
                <a:schemeClr val="tx1"/>
              </a:solidFill>
              <a:effectLst/>
              <a:latin typeface="Open Sans" panose="020F0502020204030204" pitchFamily="34" charset="0"/>
            </a:endParaRPr>
          </a:p>
          <a:p>
            <a:pPr lvl="1">
              <a:buFont typeface="Arial" panose="020B0604020202020204" pitchFamily="34" charset="0"/>
              <a:buChar char="•"/>
            </a:pPr>
            <a:r>
              <a:rPr lang="en-US" sz="2400" b="0" i="0" dirty="0">
                <a:solidFill>
                  <a:schemeClr val="tx1"/>
                </a:solidFill>
                <a:effectLst/>
                <a:latin typeface="Open Sans" panose="020F0502020204030204" pitchFamily="34" charset="0"/>
              </a:rPr>
              <a:t>Visual approaches reduce pilot/controller workload and expedite traffic by shortening flight paths to the airport</a:t>
            </a:r>
          </a:p>
          <a:p>
            <a:pPr lvl="1"/>
            <a:endParaRPr lang="en-US" sz="2400" b="0" i="0" dirty="0">
              <a:solidFill>
                <a:schemeClr val="tx1"/>
              </a:solidFill>
              <a:effectLst/>
              <a:latin typeface="Open Sans" panose="020F0502020204030204" pitchFamily="34" charset="0"/>
            </a:endParaRPr>
          </a:p>
          <a:p>
            <a:pPr lvl="1">
              <a:buFont typeface="Arial" panose="020B0604020202020204" pitchFamily="34" charset="0"/>
              <a:buChar char="•"/>
            </a:pPr>
            <a:r>
              <a:rPr lang="en-US" sz="2400" b="0" i="0" dirty="0">
                <a:solidFill>
                  <a:schemeClr val="tx1"/>
                </a:solidFill>
                <a:effectLst/>
                <a:latin typeface="Open Sans" panose="020F0502020204030204" pitchFamily="34" charset="0"/>
              </a:rPr>
              <a:t>It is the pilot's responsibility to advise ATC as soon as possible if a visual approach is not desired</a:t>
            </a:r>
          </a:p>
          <a:p>
            <a:endParaRPr lang="en-US" sz="2400" dirty="0">
              <a:solidFill>
                <a:schemeClr val="tx1"/>
              </a:solidFill>
            </a:endParaRPr>
          </a:p>
        </p:txBody>
      </p:sp>
    </p:spTree>
    <p:extLst>
      <p:ext uri="{BB962C8B-B14F-4D97-AF65-F5344CB8AC3E}">
        <p14:creationId xmlns:p14="http://schemas.microsoft.com/office/powerpoint/2010/main" val="115167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6D783E-B854-CB32-606A-898B2B5CAAF7}"/>
              </a:ext>
            </a:extLst>
          </p:cNvPr>
          <p:cNvSpPr txBox="1"/>
          <p:nvPr/>
        </p:nvSpPr>
        <p:spPr>
          <a:xfrm>
            <a:off x="0" y="655285"/>
            <a:ext cx="12192000" cy="6063198"/>
          </a:xfrm>
          <a:prstGeom prst="rect">
            <a:avLst/>
          </a:prstGeom>
          <a:solidFill>
            <a:schemeClr val="bg2"/>
          </a:solidFill>
        </p:spPr>
        <p:txBody>
          <a:bodyPr wrap="square">
            <a:spAutoFit/>
          </a:bodyPr>
          <a:lstStyle/>
          <a:p>
            <a:pPr algn="l"/>
            <a:r>
              <a:rPr lang="en-US" sz="2800" b="0" i="0" dirty="0">
                <a:effectLst/>
                <a:latin typeface="Open Sans" panose="020B0606030504020204" pitchFamily="34" charset="0"/>
              </a:rPr>
              <a:t>VISUAL APPROACH CONDITIONS</a:t>
            </a:r>
          </a:p>
          <a:p>
            <a:pPr algn="l"/>
            <a:endParaRPr lang="en-US" sz="2000" b="0" i="0" dirty="0">
              <a:effectLst/>
              <a:latin typeface="Open Sans" panose="020B0606030504020204" pitchFamily="34" charset="0"/>
            </a:endParaRPr>
          </a:p>
          <a:p>
            <a:pPr algn="l">
              <a:buFont typeface="Arial" panose="020B0604020202020204" pitchFamily="34" charset="0"/>
              <a:buChar char="•"/>
            </a:pPr>
            <a:r>
              <a:rPr lang="en-US" sz="2000" b="0" i="0" dirty="0">
                <a:effectLst/>
                <a:latin typeface="Open Sans" panose="020B0606030504020204" pitchFamily="34" charset="0"/>
              </a:rPr>
              <a:t>Advise ATC if you can no longer maintain the following requirements:</a:t>
            </a:r>
          </a:p>
          <a:p>
            <a:pPr marL="742950" lvl="1" indent="-285750" algn="l">
              <a:buFont typeface="Arial" panose="020B0604020202020204" pitchFamily="34" charset="0"/>
              <a:buChar char="•"/>
            </a:pPr>
            <a:r>
              <a:rPr lang="en-US" sz="2000" b="0" i="0" dirty="0">
                <a:effectLst/>
                <a:latin typeface="Open Sans" panose="020B0606030504020204" pitchFamily="34" charset="0"/>
              </a:rPr>
              <a:t>The airport or preceding aircraft in sight</a:t>
            </a:r>
          </a:p>
          <a:p>
            <a:pPr marL="1143000" lvl="2" indent="-228600" algn="l">
              <a:buFont typeface="Arial" panose="020B0604020202020204" pitchFamily="34" charset="0"/>
              <a:buChar char="•"/>
            </a:pPr>
            <a:r>
              <a:rPr lang="en-US" sz="2000" b="0" i="0" dirty="0">
                <a:effectLst/>
                <a:latin typeface="Open Sans" panose="020B0606030504020204" pitchFamily="34" charset="0"/>
              </a:rPr>
              <a:t>If the preceding aircraft is not in sight, the controller is responsible for aircraft separation</a:t>
            </a:r>
          </a:p>
          <a:p>
            <a:pPr lvl="2" algn="l"/>
            <a:endParaRPr lang="en-US" sz="2000" b="0" i="0" dirty="0">
              <a:effectLst/>
              <a:latin typeface="Open Sans" panose="020B0606030504020204" pitchFamily="34" charset="0"/>
            </a:endParaRPr>
          </a:p>
          <a:p>
            <a:pPr marL="742950" lvl="1" indent="-285750" algn="l">
              <a:buFont typeface="Arial" panose="020B0604020202020204" pitchFamily="34" charset="0"/>
              <a:buChar char="•"/>
            </a:pPr>
            <a:r>
              <a:rPr lang="en-US" sz="2000" b="0" i="0" dirty="0">
                <a:effectLst/>
                <a:latin typeface="Open Sans" panose="020B0606030504020204" pitchFamily="34" charset="0"/>
              </a:rPr>
              <a:t>Authorized under the control of the appropriate traffic control facility</a:t>
            </a:r>
          </a:p>
          <a:p>
            <a:pPr marL="1143000" lvl="2" indent="-228600" algn="l">
              <a:buFont typeface="Arial" panose="020B0604020202020204" pitchFamily="34" charset="0"/>
              <a:buChar char="•"/>
            </a:pPr>
            <a:r>
              <a:rPr lang="en-US" sz="2000" b="0" i="0" dirty="0">
                <a:effectLst/>
                <a:latin typeface="Open Sans" panose="020B0606030504020204" pitchFamily="34" charset="0"/>
              </a:rPr>
              <a:t>ATC may authorize this type of approach when operationally beneficial</a:t>
            </a:r>
          </a:p>
          <a:p>
            <a:pPr marL="1143000" lvl="2" indent="-228600" algn="l">
              <a:buFont typeface="Arial" panose="020B0604020202020204" pitchFamily="34" charset="0"/>
              <a:buChar char="•"/>
            </a:pPr>
            <a:r>
              <a:rPr lang="en-US" sz="2000" b="0" i="0" dirty="0">
                <a:effectLst/>
                <a:latin typeface="Open Sans" panose="020B0606030504020204" pitchFamily="34" charset="0"/>
              </a:rPr>
              <a:t>Can be requested by the pilot, or rejected in favor of a full IAP</a:t>
            </a:r>
          </a:p>
          <a:p>
            <a:pPr marL="1143000" lvl="2" indent="-228600" algn="l">
              <a:buFont typeface="Arial" panose="020B0604020202020204" pitchFamily="34" charset="0"/>
              <a:buChar char="•"/>
            </a:pPr>
            <a:r>
              <a:rPr lang="en-US" sz="2000" b="0" i="0" dirty="0">
                <a:effectLst/>
                <a:latin typeface="Open Sans" panose="020B0606030504020204" pitchFamily="34" charset="0"/>
              </a:rPr>
              <a:t>Pilot assumes traffic separation &amp; obstruction clearance when proceeding visually</a:t>
            </a:r>
          </a:p>
          <a:p>
            <a:pPr lvl="2" algn="l"/>
            <a:endParaRPr lang="en-US" sz="2000" b="0" i="0" dirty="0">
              <a:effectLst/>
              <a:latin typeface="Open Sans" panose="020B0606030504020204" pitchFamily="34" charset="0"/>
            </a:endParaRPr>
          </a:p>
          <a:p>
            <a:pPr marL="742950" lvl="1" indent="-285750" algn="l">
              <a:buFont typeface="Arial" panose="020B0604020202020204" pitchFamily="34" charset="0"/>
              <a:buChar char="•"/>
            </a:pPr>
            <a:r>
              <a:rPr lang="en-US" sz="2000" b="0" i="0" dirty="0">
                <a:effectLst/>
                <a:latin typeface="Open Sans" panose="020B0606030504020204" pitchFamily="34" charset="0"/>
              </a:rPr>
              <a:t>Reported weather at the airport must be a ceiling at or above 1,000' and visibility at 3 SM or greater (VMC)</a:t>
            </a:r>
          </a:p>
          <a:p>
            <a:pPr marL="1143000" lvl="2" indent="-228600" algn="l">
              <a:buFont typeface="Arial" panose="020B0604020202020204" pitchFamily="34" charset="0"/>
              <a:buChar char="•"/>
            </a:pPr>
            <a:r>
              <a:rPr lang="en-US" sz="2000" b="0" i="0" dirty="0">
                <a:effectLst/>
                <a:latin typeface="Open Sans" panose="020B0606030504020204" pitchFamily="34" charset="0"/>
              </a:rPr>
              <a:t>Cloud clearance requirements of 14 CFR 91.155 are not applicable unless required by operation specifications</a:t>
            </a:r>
          </a:p>
          <a:p>
            <a:pPr lvl="2" algn="l"/>
            <a:endParaRPr lang="en-US" sz="2000" b="0" i="0" dirty="0">
              <a:effectLst/>
              <a:latin typeface="Open Sans" panose="020B0606030504020204" pitchFamily="34" charset="0"/>
            </a:endParaRPr>
          </a:p>
          <a:p>
            <a:pPr marL="742950" lvl="1" indent="-285750" algn="l">
              <a:buFont typeface="Arial" panose="020B0604020202020204" pitchFamily="34" charset="0"/>
              <a:buChar char="•"/>
            </a:pPr>
            <a:r>
              <a:rPr lang="en-US" sz="2000" b="0" i="0" dirty="0">
                <a:effectLst/>
                <a:latin typeface="Open Sans" panose="020B0606030504020204" pitchFamily="34" charset="0"/>
              </a:rPr>
              <a:t>When conducting visual approaches, pilots are encouraged to use other available navigational aids to assist in positive lateral and vertical alignment with the runway</a:t>
            </a:r>
          </a:p>
          <a:p>
            <a:pPr lvl="1" algn="l"/>
            <a:endParaRPr lang="en-US" sz="2000" b="0" i="0" dirty="0">
              <a:effectLst/>
              <a:latin typeface="Open Sans" panose="020B0606030504020204" pitchFamily="34" charset="0"/>
            </a:endParaRPr>
          </a:p>
        </p:txBody>
      </p:sp>
    </p:spTree>
    <p:extLst>
      <p:ext uri="{BB962C8B-B14F-4D97-AF65-F5344CB8AC3E}">
        <p14:creationId xmlns:p14="http://schemas.microsoft.com/office/powerpoint/2010/main" val="1938193471"/>
      </p:ext>
    </p:extLst>
  </p:cSld>
  <p:clrMapOvr>
    <a:masterClrMapping/>
  </p:clrMapOvr>
</p:sld>
</file>

<file path=ppt/theme/theme1.xml><?xml version="1.0" encoding="utf-8"?>
<a:theme xmlns:a="http://schemas.openxmlformats.org/drawingml/2006/main" name="Leaf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3318</TotalTime>
  <Words>618</Words>
  <Application>Microsoft Macintosh PowerPoint</Application>
  <PresentationFormat>Widescreen</PresentationFormat>
  <Paragraphs>57</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Avenir Next LT Pro Light</vt:lpstr>
      <vt:lpstr>Calibri</vt:lpstr>
      <vt:lpstr>Open Sans</vt:lpstr>
      <vt:lpstr>Rockwell Nova Light</vt:lpstr>
      <vt:lpstr>Times New Roman</vt:lpstr>
      <vt:lpstr>Wingdings</vt:lpstr>
      <vt:lpstr>LeafVTI</vt:lpstr>
      <vt:lpstr>EAA 1031</vt:lpstr>
      <vt:lpstr>Meeting agenda</vt:lpstr>
      <vt:lpstr>February 2023 imc question of the month</vt:lpstr>
      <vt:lpstr>PowerPoint Presentation</vt:lpstr>
      <vt:lpstr>PowerPoint Presentation</vt:lpstr>
      <vt:lpstr>PowerPoint Presentation</vt:lpstr>
      <vt:lpstr>VISUAL APPROACHES - REVIEW</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EAA 1031</dc:title>
  <dc:creator>J. Munroe</dc:creator>
  <cp:lastModifiedBy>J. Munroe</cp:lastModifiedBy>
  <cp:revision>62</cp:revision>
  <dcterms:created xsi:type="dcterms:W3CDTF">2021-10-28T15:51:01Z</dcterms:created>
  <dcterms:modified xsi:type="dcterms:W3CDTF">2023-02-22T21:49:41Z</dcterms:modified>
</cp:coreProperties>
</file>