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0"/>
    <p:restoredTop sz="94796"/>
  </p:normalViewPr>
  <p:slideViewPr>
    <p:cSldViewPr snapToGrid="0" snapToObjects="1">
      <p:cViewPr varScale="1">
        <p:scale>
          <a:sx n="87" d="100"/>
          <a:sy n="87" d="100"/>
        </p:scale>
        <p:origin x="11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3220B-E1C7-44DB-B86E-E296997ABFFD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EE3E57-DADF-4B6D-A6F3-E05EFCA3F302}">
      <dgm:prSet/>
      <dgm:spPr/>
      <dgm:t>
        <a:bodyPr/>
        <a:lstStyle/>
        <a:p>
          <a:r>
            <a:rPr lang="en-US" dirty="0"/>
            <a:t>Introduction &amp; Question of the Month</a:t>
          </a:r>
        </a:p>
      </dgm:t>
    </dgm:pt>
    <dgm:pt modelId="{A26F6C94-523C-4FBF-80C8-79BF5E1D54C7}" type="parTrans" cxnId="{ABF5C456-48B1-4AFE-9495-704BE0712929}">
      <dgm:prSet/>
      <dgm:spPr/>
      <dgm:t>
        <a:bodyPr/>
        <a:lstStyle/>
        <a:p>
          <a:endParaRPr lang="en-US"/>
        </a:p>
      </dgm:t>
    </dgm:pt>
    <dgm:pt modelId="{63A631F7-A572-4D3E-B4EB-8A76C8D3CBCB}" type="sibTrans" cxnId="{ABF5C456-48B1-4AFE-9495-704BE0712929}">
      <dgm:prSet/>
      <dgm:spPr/>
      <dgm:t>
        <a:bodyPr/>
        <a:lstStyle/>
        <a:p>
          <a:endParaRPr lang="en-US"/>
        </a:p>
      </dgm:t>
    </dgm:pt>
    <dgm:pt modelId="{1A15D107-378D-4D62-9099-9D73936802CA}">
      <dgm:prSet/>
      <dgm:spPr/>
      <dgm:t>
        <a:bodyPr/>
        <a:lstStyle/>
        <a:p>
          <a:r>
            <a:rPr lang="en-US" dirty="0"/>
            <a:t>AIM, Change 3, Review</a:t>
          </a:r>
        </a:p>
      </dgm:t>
    </dgm:pt>
    <dgm:pt modelId="{4221EDD9-F703-40EE-A4D5-E2C580B60075}" type="parTrans" cxnId="{A4881837-85B2-4406-A843-A549A8F34875}">
      <dgm:prSet/>
      <dgm:spPr/>
      <dgm:t>
        <a:bodyPr/>
        <a:lstStyle/>
        <a:p>
          <a:endParaRPr lang="en-US"/>
        </a:p>
      </dgm:t>
    </dgm:pt>
    <dgm:pt modelId="{C8C341A3-ABEE-4A51-BACD-89A13CB28053}" type="sibTrans" cxnId="{A4881837-85B2-4406-A843-A549A8F34875}">
      <dgm:prSet/>
      <dgm:spPr/>
      <dgm:t>
        <a:bodyPr/>
        <a:lstStyle/>
        <a:p>
          <a:endParaRPr lang="en-US"/>
        </a:p>
      </dgm:t>
    </dgm:pt>
    <dgm:pt modelId="{85EFA680-ABEB-4E0F-8113-06F9BF598CD5}">
      <dgm:prSet/>
      <dgm:spPr/>
      <dgm:t>
        <a:bodyPr/>
        <a:lstStyle/>
        <a:p>
          <a:r>
            <a:rPr lang="en-US" dirty="0"/>
            <a:t>Operating In &amp; Out of Leesburg Airport (JYO)</a:t>
          </a:r>
        </a:p>
      </dgm:t>
    </dgm:pt>
    <dgm:pt modelId="{D5A0B872-C780-43F8-B3A1-C7396684C318}" type="parTrans" cxnId="{623649F2-23BF-4B82-8D06-203A03357ACD}">
      <dgm:prSet/>
      <dgm:spPr/>
      <dgm:t>
        <a:bodyPr/>
        <a:lstStyle/>
        <a:p>
          <a:endParaRPr lang="en-US"/>
        </a:p>
      </dgm:t>
    </dgm:pt>
    <dgm:pt modelId="{4A01B360-C08C-4B2D-A508-9BBBD91DBBC5}" type="sibTrans" cxnId="{623649F2-23BF-4B82-8D06-203A03357ACD}">
      <dgm:prSet/>
      <dgm:spPr/>
      <dgm:t>
        <a:bodyPr/>
        <a:lstStyle/>
        <a:p>
          <a:endParaRPr lang="en-US"/>
        </a:p>
      </dgm:t>
    </dgm:pt>
    <dgm:pt modelId="{7FEA0848-2C91-0443-A135-4A7908D8C703}" type="pres">
      <dgm:prSet presAssocID="{D933220B-E1C7-44DB-B86E-E296997ABFFD}" presName="linear" presStyleCnt="0">
        <dgm:presLayoutVars>
          <dgm:animLvl val="lvl"/>
          <dgm:resizeHandles val="exact"/>
        </dgm:presLayoutVars>
      </dgm:prSet>
      <dgm:spPr/>
    </dgm:pt>
    <dgm:pt modelId="{1B689113-5336-7A47-9DAC-720DF87A7ED5}" type="pres">
      <dgm:prSet presAssocID="{F3EE3E57-DADF-4B6D-A6F3-E05EFCA3F3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762A57-936E-054B-9ACF-DA0016CD8B34}" type="pres">
      <dgm:prSet presAssocID="{63A631F7-A572-4D3E-B4EB-8A76C8D3CBCB}" presName="spacer" presStyleCnt="0"/>
      <dgm:spPr/>
    </dgm:pt>
    <dgm:pt modelId="{846CD08A-EE8C-2C46-B189-7C8D47B99824}" type="pres">
      <dgm:prSet presAssocID="{1A15D107-378D-4D62-9099-9D73936802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F03886-C6A9-544C-A097-3275C0C2A59D}" type="pres">
      <dgm:prSet presAssocID="{C8C341A3-ABEE-4A51-BACD-89A13CB28053}" presName="spacer" presStyleCnt="0"/>
      <dgm:spPr/>
    </dgm:pt>
    <dgm:pt modelId="{71080E30-181B-D74F-A099-BD47BD8E17D5}" type="pres">
      <dgm:prSet presAssocID="{85EFA680-ABEB-4E0F-8113-06F9BF598CD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D48500-849A-0345-9A82-FD6A14B02B4D}" type="presOf" srcId="{F3EE3E57-DADF-4B6D-A6F3-E05EFCA3F302}" destId="{1B689113-5336-7A47-9DAC-720DF87A7ED5}" srcOrd="0" destOrd="0" presId="urn:microsoft.com/office/officeart/2005/8/layout/vList2"/>
    <dgm:cxn modelId="{8D197E1D-B23D-F34C-913F-0BD3F188F8E6}" type="presOf" srcId="{85EFA680-ABEB-4E0F-8113-06F9BF598CD5}" destId="{71080E30-181B-D74F-A099-BD47BD8E17D5}" srcOrd="0" destOrd="0" presId="urn:microsoft.com/office/officeart/2005/8/layout/vList2"/>
    <dgm:cxn modelId="{A4881837-85B2-4406-A843-A549A8F34875}" srcId="{D933220B-E1C7-44DB-B86E-E296997ABFFD}" destId="{1A15D107-378D-4D62-9099-9D73936802CA}" srcOrd="1" destOrd="0" parTransId="{4221EDD9-F703-40EE-A4D5-E2C580B60075}" sibTransId="{C8C341A3-ABEE-4A51-BACD-89A13CB28053}"/>
    <dgm:cxn modelId="{ABF5C456-48B1-4AFE-9495-704BE0712929}" srcId="{D933220B-E1C7-44DB-B86E-E296997ABFFD}" destId="{F3EE3E57-DADF-4B6D-A6F3-E05EFCA3F302}" srcOrd="0" destOrd="0" parTransId="{A26F6C94-523C-4FBF-80C8-79BF5E1D54C7}" sibTransId="{63A631F7-A572-4D3E-B4EB-8A76C8D3CBCB}"/>
    <dgm:cxn modelId="{CD22346B-F0DE-2045-92FC-6407C6D925D0}" type="presOf" srcId="{D933220B-E1C7-44DB-B86E-E296997ABFFD}" destId="{7FEA0848-2C91-0443-A135-4A7908D8C703}" srcOrd="0" destOrd="0" presId="urn:microsoft.com/office/officeart/2005/8/layout/vList2"/>
    <dgm:cxn modelId="{623649F2-23BF-4B82-8D06-203A03357ACD}" srcId="{D933220B-E1C7-44DB-B86E-E296997ABFFD}" destId="{85EFA680-ABEB-4E0F-8113-06F9BF598CD5}" srcOrd="2" destOrd="0" parTransId="{D5A0B872-C780-43F8-B3A1-C7396684C318}" sibTransId="{4A01B360-C08C-4B2D-A508-9BBBD91DBBC5}"/>
    <dgm:cxn modelId="{BFA1B2F3-12A3-AA4B-BD47-5E0994A8C7B0}" type="presOf" srcId="{1A15D107-378D-4D62-9099-9D73936802CA}" destId="{846CD08A-EE8C-2C46-B189-7C8D47B99824}" srcOrd="0" destOrd="0" presId="urn:microsoft.com/office/officeart/2005/8/layout/vList2"/>
    <dgm:cxn modelId="{5864B23C-6A68-4D40-9833-B693328ED248}" type="presParOf" srcId="{7FEA0848-2C91-0443-A135-4A7908D8C703}" destId="{1B689113-5336-7A47-9DAC-720DF87A7ED5}" srcOrd="0" destOrd="0" presId="urn:microsoft.com/office/officeart/2005/8/layout/vList2"/>
    <dgm:cxn modelId="{7D7A36FB-A2CC-A54E-A4F2-9A9084661A93}" type="presParOf" srcId="{7FEA0848-2C91-0443-A135-4A7908D8C703}" destId="{DD762A57-936E-054B-9ACF-DA0016CD8B34}" srcOrd="1" destOrd="0" presId="urn:microsoft.com/office/officeart/2005/8/layout/vList2"/>
    <dgm:cxn modelId="{40EFF6BA-7997-C947-8E13-0F8A7264F1CC}" type="presParOf" srcId="{7FEA0848-2C91-0443-A135-4A7908D8C703}" destId="{846CD08A-EE8C-2C46-B189-7C8D47B99824}" srcOrd="2" destOrd="0" presId="urn:microsoft.com/office/officeart/2005/8/layout/vList2"/>
    <dgm:cxn modelId="{F4320AEC-B2FC-2149-B7EF-EB5361F08A71}" type="presParOf" srcId="{7FEA0848-2C91-0443-A135-4A7908D8C703}" destId="{8DF03886-C6A9-544C-A097-3275C0C2A59D}" srcOrd="3" destOrd="0" presId="urn:microsoft.com/office/officeart/2005/8/layout/vList2"/>
    <dgm:cxn modelId="{19EEB276-445D-E645-9C56-1A4B6239A6B9}" type="presParOf" srcId="{7FEA0848-2C91-0443-A135-4A7908D8C703}" destId="{71080E30-181B-D74F-A099-BD47BD8E17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89113-5336-7A47-9DAC-720DF87A7ED5}">
      <dsp:nvSpPr>
        <dsp:cNvPr id="0" name=""/>
        <dsp:cNvSpPr/>
      </dsp:nvSpPr>
      <dsp:spPr>
        <a:xfrm>
          <a:off x="0" y="765057"/>
          <a:ext cx="4996207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Introduction &amp; Question of the Month</a:t>
          </a:r>
        </a:p>
      </dsp:txBody>
      <dsp:txXfrm>
        <a:off x="66025" y="831082"/>
        <a:ext cx="4864157" cy="1220470"/>
      </dsp:txXfrm>
    </dsp:sp>
    <dsp:sp modelId="{846CD08A-EE8C-2C46-B189-7C8D47B99824}">
      <dsp:nvSpPr>
        <dsp:cNvPr id="0" name=""/>
        <dsp:cNvSpPr/>
      </dsp:nvSpPr>
      <dsp:spPr>
        <a:xfrm>
          <a:off x="0" y="2215497"/>
          <a:ext cx="4996207" cy="1352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AIM, Change 3, Review</a:t>
          </a:r>
        </a:p>
      </dsp:txBody>
      <dsp:txXfrm>
        <a:off x="66025" y="2281522"/>
        <a:ext cx="4864157" cy="1220470"/>
      </dsp:txXfrm>
    </dsp:sp>
    <dsp:sp modelId="{71080E30-181B-D74F-A099-BD47BD8E17D5}">
      <dsp:nvSpPr>
        <dsp:cNvPr id="0" name=""/>
        <dsp:cNvSpPr/>
      </dsp:nvSpPr>
      <dsp:spPr>
        <a:xfrm>
          <a:off x="0" y="3665938"/>
          <a:ext cx="4996207" cy="1352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Operating In &amp; Out of Leesburg Airport (JYO)</a:t>
          </a:r>
        </a:p>
      </dsp:txBody>
      <dsp:txXfrm>
        <a:off x="66025" y="3731963"/>
        <a:ext cx="4864157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0228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7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0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9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00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8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2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0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1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5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1/25/23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71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LMA%20Brief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6DC8-B9A5-4240-A642-F1E8443D6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602162"/>
            <a:ext cx="4457690" cy="1720850"/>
          </a:xfrm>
        </p:spPr>
        <p:txBody>
          <a:bodyPr anchor="ctr">
            <a:normAutofit/>
          </a:bodyPr>
          <a:lstStyle/>
          <a:p>
            <a:r>
              <a:rPr lang="en-US" dirty="0"/>
              <a:t>EAA 1031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98720-F528-D642-9849-A2018687A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8675" y="4602163"/>
            <a:ext cx="4451347" cy="1720850"/>
          </a:xfrm>
        </p:spPr>
        <p:txBody>
          <a:bodyPr anchor="ctr">
            <a:normAutofit/>
          </a:bodyPr>
          <a:lstStyle/>
          <a:p>
            <a:r>
              <a:rPr lang="en-US" dirty="0"/>
              <a:t>IMC Club Presentation</a:t>
            </a:r>
          </a:p>
          <a:p>
            <a:r>
              <a:rPr lang="en-US" dirty="0"/>
              <a:t>Jan 25,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13A7D-18A0-47A8-91CE-051ABE156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12" b="38675"/>
          <a:stretch/>
        </p:blipFill>
        <p:spPr>
          <a:xfrm>
            <a:off x="23" y="0"/>
            <a:ext cx="12191977" cy="401477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A4BBBF0-F271-9B4D-A16A-A5C8D2D85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148" y="277513"/>
            <a:ext cx="1524000" cy="140970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B1588E7F-165C-8749-AC22-B1D2478F4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904" y="2242817"/>
            <a:ext cx="1732005" cy="173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9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D6A0F-A87D-024C-B611-71BD345DE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94" y="1078834"/>
            <a:ext cx="3904750" cy="468947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Meeting agenda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B049EF-73F8-42E7-A0B4-3B6CB2B44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354917"/>
              </p:ext>
            </p:extLst>
          </p:nvPr>
        </p:nvGraphicFramePr>
        <p:xfrm>
          <a:off x="6654799" y="531814"/>
          <a:ext cx="4996207" cy="578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ACB3E07E-5FB0-FA4A-A1E2-07B8EB7661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94" y="5767753"/>
            <a:ext cx="1074400" cy="10744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65F00F3-351F-2644-9CB5-507936668D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462" y="0"/>
            <a:ext cx="1101356" cy="101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6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2182E-12C9-3C41-B0A9-3F2F640D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89" y="388147"/>
            <a:ext cx="4382727" cy="33086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Sept 2022 imc question of the month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C930D6-F0B1-D795-99E8-463784180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628384"/>
            <a:ext cx="4382727" cy="42849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difference between a MOCA and MRA on a VOR federal airway?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6B66D97-FD3E-074E-8A80-E055C2F21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46"/>
            <a:ext cx="898364" cy="830987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B7BFC20E-9E4E-4442-AFBA-3B251A0EF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5" y="5913310"/>
            <a:ext cx="926218" cy="9262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8B32D9-35FE-A234-7AC8-802B97FB3DA4}"/>
              </a:ext>
            </a:extLst>
          </p:cNvPr>
          <p:cNvSpPr txBox="1"/>
          <p:nvPr/>
        </p:nvSpPr>
        <p:spPr>
          <a:xfrm>
            <a:off x="7152968" y="242044"/>
            <a:ext cx="45720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Answer</a:t>
            </a:r>
            <a:r>
              <a:rPr lang="en-US" sz="1900" dirty="0"/>
              <a:t>: The MOCA (Minimum Obstruction Clearance Altitude) is the lowest published altitude between radio fixes on VOR airways, off-airway routes, or route segments at which obstacle clearance requirements for the entire route segment are met </a:t>
            </a:r>
            <a:r>
              <a:rPr lang="en-US" sz="1900" i="1" dirty="0"/>
              <a:t>and</a:t>
            </a:r>
            <a:r>
              <a:rPr lang="en-US" sz="1900" dirty="0"/>
              <a:t> which assures acceptable navigational signal coverage only within 25 statute (22 nautical) miles of a VOR. </a:t>
            </a:r>
          </a:p>
          <a:p>
            <a:endParaRPr lang="en-US" sz="1900" dirty="0"/>
          </a:p>
          <a:p>
            <a:r>
              <a:rPr lang="en-US" sz="1900" dirty="0"/>
              <a:t>The Minimum Reception Altitude (MRA) is the</a:t>
            </a:r>
            <a:r>
              <a:rPr lang="en-US" sz="1900" b="1" dirty="0"/>
              <a:t> </a:t>
            </a:r>
            <a:r>
              <a:rPr lang="en-US" sz="1900" dirty="0"/>
              <a:t>lowest altitude at which we can navigate the airway and also identify navigational fixes using the identified </a:t>
            </a:r>
            <a:r>
              <a:rPr lang="en-US" sz="1900" i="1" dirty="0"/>
              <a:t>off route navaids</a:t>
            </a:r>
            <a:r>
              <a:rPr lang="en-US" sz="1900" dirty="0"/>
              <a:t>. Note that the MOCA may be lower than the MRA, and an MRA could be higher than the minimum </a:t>
            </a:r>
            <a:r>
              <a:rPr lang="en-US" sz="1900" dirty="0" err="1"/>
              <a:t>en</a:t>
            </a:r>
            <a:r>
              <a:rPr lang="en-US" sz="1900" dirty="0"/>
              <a:t> route altitude (MEA).</a:t>
            </a:r>
          </a:p>
          <a:p>
            <a:endParaRPr lang="en-US" sz="1900" dirty="0"/>
          </a:p>
          <a:p>
            <a:r>
              <a:rPr lang="en-US" sz="1900" dirty="0"/>
              <a:t>Reference: FAA-H-8083-16B, glossary 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04DD825-2F33-7675-8C37-036E7A8A5A83}"/>
              </a:ext>
            </a:extLst>
          </p:cNvPr>
          <p:cNvSpPr txBox="1">
            <a:spLocks/>
          </p:cNvSpPr>
          <p:nvPr/>
        </p:nvSpPr>
        <p:spPr>
          <a:xfrm>
            <a:off x="6511823" y="1628384"/>
            <a:ext cx="4382727" cy="428492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60000" indent="-36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6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E210-D43A-49FB-BC55-45DDB998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1"/>
            <a:ext cx="10026650" cy="2032668"/>
          </a:xfrm>
          <a:solidFill>
            <a:schemeClr val="tx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Operating in &amp; out of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Leesburg airport (jyo)</a:t>
            </a:r>
          </a:p>
        </p:txBody>
      </p:sp>
      <p:pic>
        <p:nvPicPr>
          <p:cNvPr id="4" name="Picture 3" descr="A picture containing grass, outdoor, sky, mountain&#10;&#10;Description automatically generated">
            <a:extLst>
              <a:ext uri="{FF2B5EF4-FFF2-40B4-BE49-F238E27FC236}">
                <a16:creationId xmlns:a16="http://schemas.microsoft.com/office/drawing/2014/main" id="{3ED09791-6FB2-DEDD-E915-B77BDD245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6551"/>
            <a:ext cx="4026568" cy="3051449"/>
          </a:xfrm>
          <a:prstGeom prst="rect">
            <a:avLst/>
          </a:prstGeom>
        </p:spPr>
      </p:pic>
      <p:pic>
        <p:nvPicPr>
          <p:cNvPr id="6" name="Picture 5" descr="A picture containing indoor, window, floor, living&#10;&#10;Description automatically generated">
            <a:extLst>
              <a:ext uri="{FF2B5EF4-FFF2-40B4-BE49-F238E27FC236}">
                <a16:creationId xmlns:a16="http://schemas.microsoft.com/office/drawing/2014/main" id="{602FB345-68FA-8E35-FF38-F9BE65CB9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34047"/>
            <a:ext cx="6096000" cy="30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1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7D14D09-CF21-6F4A-819E-5F13498A8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636" y="0"/>
            <a:ext cx="898364" cy="830987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29E6DA87-D715-1B43-B52A-71D6FFE45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709" y="5854891"/>
            <a:ext cx="926218" cy="926218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E72DB3F-651B-3724-1AF9-42ED4FAC7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796" y="0"/>
            <a:ext cx="5143500" cy="6858000"/>
          </a:xfrm>
          <a:prstGeom prst="rect">
            <a:avLst/>
          </a:prstGeom>
        </p:spPr>
      </p:pic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091F5FE0-2037-3450-03FA-A0D0BF8A8920}"/>
              </a:ext>
            </a:extLst>
          </p:cNvPr>
          <p:cNvSpPr txBox="1"/>
          <p:nvPr/>
        </p:nvSpPr>
        <p:spPr>
          <a:xfrm>
            <a:off x="315208" y="4186989"/>
            <a:ext cx="4501881" cy="2246769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r>
              <a:rPr lang="en-US" sz="2800" b="1" dirty="0"/>
              <a:t>Leesburg Maneuvering Area</a:t>
            </a:r>
          </a:p>
          <a:p>
            <a:endParaRPr lang="en-US" sz="2800" b="1" dirty="0"/>
          </a:p>
          <a:p>
            <a:r>
              <a:rPr lang="en-US" sz="2800" b="1" dirty="0"/>
              <a:t>Foreflight Flyway Chart</a:t>
            </a:r>
          </a:p>
          <a:p>
            <a:endParaRPr lang="en-US" sz="2800" b="1" dirty="0"/>
          </a:p>
        </p:txBody>
      </p:sp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48AFF8C2-99F4-77D0-3DBA-7F9E3309EF0E}"/>
              </a:ext>
            </a:extLst>
          </p:cNvPr>
          <p:cNvSpPr txBox="1"/>
          <p:nvPr/>
        </p:nvSpPr>
        <p:spPr>
          <a:xfrm>
            <a:off x="641685" y="424243"/>
            <a:ext cx="1957136" cy="16455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9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0A9A077-6AC1-5349-BAA2-94D16C1A9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74400" cy="93044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1EDB218-2992-394C-AF33-1E4E93B27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" y="5767753"/>
            <a:ext cx="1074400" cy="107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8EDEF6-58B2-5BC4-BF2A-D03E10106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7034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4F0A74-C8E6-7B8B-7BDE-DEB097140E6E}"/>
              </a:ext>
            </a:extLst>
          </p:cNvPr>
          <p:cNvSpPr txBox="1"/>
          <p:nvPr/>
        </p:nvSpPr>
        <p:spPr>
          <a:xfrm>
            <a:off x="4011561" y="3105834"/>
            <a:ext cx="317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hlinkClick r:id="rId2" tooltip="LMA Brief"/>
              </a:rPr>
              <a:t>LMA Brief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35492927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3148</TotalTime>
  <Words>197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LT Pro Light</vt:lpstr>
      <vt:lpstr>Calibri</vt:lpstr>
      <vt:lpstr>Rockwell Nova Light</vt:lpstr>
      <vt:lpstr>Wingdings</vt:lpstr>
      <vt:lpstr>LeafVTI</vt:lpstr>
      <vt:lpstr>EAA 1031</vt:lpstr>
      <vt:lpstr>Meeting agenda</vt:lpstr>
      <vt:lpstr>Sept 2022 imc question of the month</vt:lpstr>
      <vt:lpstr>Operating in &amp; out of Leesburg airport (jyo)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EAA 1031</dc:title>
  <dc:creator>J. Munroe</dc:creator>
  <cp:lastModifiedBy>J. Munroe</cp:lastModifiedBy>
  <cp:revision>51</cp:revision>
  <dcterms:created xsi:type="dcterms:W3CDTF">2021-10-28T15:51:01Z</dcterms:created>
  <dcterms:modified xsi:type="dcterms:W3CDTF">2023-01-25T21:39:17Z</dcterms:modified>
</cp:coreProperties>
</file>